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83" r:id="rId3"/>
    <p:sldId id="267" r:id="rId4"/>
    <p:sldId id="345" r:id="rId5"/>
    <p:sldId id="346" r:id="rId6"/>
    <p:sldId id="348" r:id="rId7"/>
    <p:sldId id="349" r:id="rId8"/>
    <p:sldId id="347" r:id="rId9"/>
    <p:sldId id="352" r:id="rId10"/>
    <p:sldId id="351" r:id="rId11"/>
    <p:sldId id="353" r:id="rId12"/>
    <p:sldId id="354" r:id="rId13"/>
    <p:sldId id="355" r:id="rId14"/>
    <p:sldId id="356" r:id="rId15"/>
    <p:sldId id="357" r:id="rId16"/>
    <p:sldId id="360" r:id="rId17"/>
    <p:sldId id="361" r:id="rId18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59" userDrawn="1">
          <p15:clr>
            <a:srgbClr val="A4A3A4"/>
          </p15:clr>
        </p15:guide>
        <p15:guide id="3" pos="72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4243"/>
    <a:srgbClr val="AB1E21"/>
    <a:srgbClr val="308ACA"/>
    <a:srgbClr val="EEF0EF"/>
    <a:srgbClr val="E6E6E6"/>
    <a:srgbClr val="C427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2" autoAdjust="0"/>
    <p:restoredTop sz="93320" autoAdjust="0"/>
  </p:normalViewPr>
  <p:slideViewPr>
    <p:cSldViewPr snapToGrid="0" showGuides="1">
      <p:cViewPr varScale="1">
        <p:scale>
          <a:sx n="61" d="100"/>
          <a:sy n="61" d="100"/>
        </p:scale>
        <p:origin x="348" y="42"/>
      </p:cViewPr>
      <p:guideLst>
        <p:guide orient="horz" pos="2160"/>
        <p:guide pos="459"/>
        <p:guide pos="72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gs" Target="tags/tag20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749E12-936C-4168-A750-6B81F73359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F934A-2A99-4710-800F-F319DDB5C6D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E5CE6B-FF6A-471E-9C4A-73362186D6C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22F73-3844-4250-B3F7-C596D703A3B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tags" Target="../tags/tag14.xml"/><Relationship Id="rId4" Type="http://schemas.openxmlformats.org/officeDocument/2006/relationships/image" Target="../media/image15.png"/><Relationship Id="rId3" Type="http://schemas.openxmlformats.org/officeDocument/2006/relationships/tags" Target="../tags/tag13.xml"/><Relationship Id="rId2" Type="http://schemas.openxmlformats.org/officeDocument/2006/relationships/image" Target="../media/image14.png"/><Relationship Id="rId1" Type="http://schemas.openxmlformats.org/officeDocument/2006/relationships/tags" Target="../tags/tag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tags" Target="../tags/tag15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tags" Target="../tags/tag16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4.png"/><Relationship Id="rId3" Type="http://schemas.openxmlformats.org/officeDocument/2006/relationships/tags" Target="../tags/tag18.xml"/><Relationship Id="rId2" Type="http://schemas.openxmlformats.org/officeDocument/2006/relationships/image" Target="../media/image23.png"/><Relationship Id="rId1" Type="http://schemas.openxmlformats.org/officeDocument/2006/relationships/tags" Target="../tags/tag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tags" Target="../tags/tag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tags" Target="../tags/tag10.xml"/><Relationship Id="rId3" Type="http://schemas.openxmlformats.org/officeDocument/2006/relationships/image" Target="../media/image9.png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椭圆 30"/>
          <p:cNvSpPr/>
          <p:nvPr/>
        </p:nvSpPr>
        <p:spPr>
          <a:xfrm>
            <a:off x="10761323" y="1202532"/>
            <a:ext cx="389278" cy="389278"/>
          </a:xfrm>
          <a:prstGeom prst="ellipse">
            <a:avLst/>
          </a:prstGeom>
          <a:solidFill>
            <a:srgbClr val="AC42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>
            <p:custDataLst>
              <p:tags r:id="rId1"/>
            </p:custDataLst>
          </p:nvPr>
        </p:nvSpPr>
        <p:spPr>
          <a:xfrm>
            <a:off x="2826799" y="2819092"/>
            <a:ext cx="6538402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大模型</a:t>
            </a:r>
            <a:r>
              <a:rPr lang="zh-CN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内存优化</a:t>
            </a:r>
            <a:endParaRPr lang="zh-CN" altLang="en-US" sz="3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2694741" y="3233939"/>
            <a:ext cx="194120" cy="194120"/>
          </a:xfrm>
          <a:prstGeom prst="ellipse">
            <a:avLst/>
          </a:prstGeom>
          <a:solidFill>
            <a:srgbClr val="AC42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2501709" y="3286582"/>
            <a:ext cx="94318" cy="94318"/>
          </a:xfrm>
          <a:prstGeom prst="ellipse">
            <a:avLst/>
          </a:prstGeom>
          <a:solidFill>
            <a:srgbClr val="AC42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9311862" y="3222590"/>
            <a:ext cx="194120" cy="194120"/>
          </a:xfrm>
          <a:prstGeom prst="ellipse">
            <a:avLst/>
          </a:prstGeom>
          <a:solidFill>
            <a:srgbClr val="AC42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9595972" y="3275233"/>
            <a:ext cx="94318" cy="94318"/>
          </a:xfrm>
          <a:prstGeom prst="ellipse">
            <a:avLst/>
          </a:prstGeom>
          <a:solidFill>
            <a:srgbClr val="AC42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3344523" y="817902"/>
            <a:ext cx="356620" cy="356620"/>
          </a:xfrm>
          <a:prstGeom prst="ellipse">
            <a:avLst/>
          </a:prstGeom>
          <a:solidFill>
            <a:srgbClr val="AC42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646350" y="5476986"/>
            <a:ext cx="603363" cy="603363"/>
          </a:xfrm>
          <a:prstGeom prst="ellipse">
            <a:avLst/>
          </a:prstGeom>
          <a:solidFill>
            <a:srgbClr val="AC42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0333151" y="3059454"/>
            <a:ext cx="452100" cy="452100"/>
          </a:xfrm>
          <a:prstGeom prst="ellipse">
            <a:avLst/>
          </a:prstGeom>
          <a:solidFill>
            <a:schemeClr val="bg1"/>
          </a:solidFill>
          <a:ln>
            <a:solidFill>
              <a:srgbClr val="AC4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2190637" y="1558131"/>
            <a:ext cx="153420" cy="153420"/>
          </a:xfrm>
          <a:prstGeom prst="ellipse">
            <a:avLst/>
          </a:prstGeom>
          <a:solidFill>
            <a:srgbClr val="AC42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9442699" y="664232"/>
            <a:ext cx="153420" cy="1534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任意多边形: 形状 47"/>
          <p:cNvSpPr/>
          <p:nvPr/>
        </p:nvSpPr>
        <p:spPr>
          <a:xfrm rot="2001767">
            <a:off x="10705817" y="1962311"/>
            <a:ext cx="979224" cy="985205"/>
          </a:xfrm>
          <a:custGeom>
            <a:avLst/>
            <a:gdLst>
              <a:gd name="connsiteX0" fmla="*/ 447971 w 1442460"/>
              <a:gd name="connsiteY0" fmla="*/ 1397101 h 1451272"/>
              <a:gd name="connsiteX1" fmla="*/ 994490 w 1442460"/>
              <a:gd name="connsiteY1" fmla="*/ 1397101 h 1451272"/>
              <a:gd name="connsiteX2" fmla="*/ 867471 w 1442460"/>
              <a:gd name="connsiteY2" fmla="*/ 1436530 h 1451272"/>
              <a:gd name="connsiteX3" fmla="*/ 721230 w 1442460"/>
              <a:gd name="connsiteY3" fmla="*/ 1451272 h 1451272"/>
              <a:gd name="connsiteX4" fmla="*/ 574989 w 1442460"/>
              <a:gd name="connsiteY4" fmla="*/ 1436530 h 1451272"/>
              <a:gd name="connsiteX5" fmla="*/ 209854 w 1442460"/>
              <a:gd name="connsiteY5" fmla="*/ 1240162 h 1451272"/>
              <a:gd name="connsiteX6" fmla="*/ 1232607 w 1442460"/>
              <a:gd name="connsiteY6" fmla="*/ 1240162 h 1451272"/>
              <a:gd name="connsiteX7" fmla="*/ 1166640 w 1442460"/>
              <a:gd name="connsiteY7" fmla="*/ 1294590 h 1451272"/>
              <a:gd name="connsiteX8" fmla="*/ 275821 w 1442460"/>
              <a:gd name="connsiteY8" fmla="*/ 1294590 h 1451272"/>
              <a:gd name="connsiteX9" fmla="*/ 93401 w 1442460"/>
              <a:gd name="connsiteY9" fmla="*/ 1083223 h 1451272"/>
              <a:gd name="connsiteX10" fmla="*/ 1349059 w 1442460"/>
              <a:gd name="connsiteY10" fmla="*/ 1083223 h 1451272"/>
              <a:gd name="connsiteX11" fmla="*/ 1322939 w 1442460"/>
              <a:gd name="connsiteY11" fmla="*/ 1131346 h 1451272"/>
              <a:gd name="connsiteX12" fmla="*/ 1317737 w 1442460"/>
              <a:gd name="connsiteY12" fmla="*/ 1137651 h 1451272"/>
              <a:gd name="connsiteX13" fmla="*/ 124723 w 1442460"/>
              <a:gd name="connsiteY13" fmla="*/ 1137651 h 1451272"/>
              <a:gd name="connsiteX14" fmla="*/ 119521 w 1442460"/>
              <a:gd name="connsiteY14" fmla="*/ 1131346 h 1451272"/>
              <a:gd name="connsiteX15" fmla="*/ 27225 w 1442460"/>
              <a:gd name="connsiteY15" fmla="*/ 926284 h 1451272"/>
              <a:gd name="connsiteX16" fmla="*/ 1415235 w 1442460"/>
              <a:gd name="connsiteY16" fmla="*/ 926284 h 1451272"/>
              <a:gd name="connsiteX17" fmla="*/ 1398340 w 1442460"/>
              <a:gd name="connsiteY17" fmla="*/ 980712 h 1451272"/>
              <a:gd name="connsiteX18" fmla="*/ 44121 w 1442460"/>
              <a:gd name="connsiteY18" fmla="*/ 980712 h 1451272"/>
              <a:gd name="connsiteX19" fmla="*/ 0 w 1442460"/>
              <a:gd name="connsiteY19" fmla="*/ 769345 h 1451272"/>
              <a:gd name="connsiteX20" fmla="*/ 1442460 w 1442460"/>
              <a:gd name="connsiteY20" fmla="*/ 769345 h 1451272"/>
              <a:gd name="connsiteX21" fmla="*/ 1436973 w 1442460"/>
              <a:gd name="connsiteY21" fmla="*/ 823773 h 1451272"/>
              <a:gd name="connsiteX22" fmla="*/ 5487 w 1442460"/>
              <a:gd name="connsiteY22" fmla="*/ 823773 h 1451272"/>
              <a:gd name="connsiteX23" fmla="*/ 7009 w 1442460"/>
              <a:gd name="connsiteY23" fmla="*/ 612406 h 1451272"/>
              <a:gd name="connsiteX24" fmla="*/ 1435452 w 1442460"/>
              <a:gd name="connsiteY24" fmla="*/ 612406 h 1451272"/>
              <a:gd name="connsiteX25" fmla="*/ 1440939 w 1442460"/>
              <a:gd name="connsiteY25" fmla="*/ 666834 h 1451272"/>
              <a:gd name="connsiteX26" fmla="*/ 1522 w 1442460"/>
              <a:gd name="connsiteY26" fmla="*/ 666834 h 1451272"/>
              <a:gd name="connsiteX27" fmla="*/ 48806 w 1442460"/>
              <a:gd name="connsiteY27" fmla="*/ 455467 h 1451272"/>
              <a:gd name="connsiteX28" fmla="*/ 1393655 w 1442460"/>
              <a:gd name="connsiteY28" fmla="*/ 455467 h 1451272"/>
              <a:gd name="connsiteX29" fmla="*/ 1410550 w 1442460"/>
              <a:gd name="connsiteY29" fmla="*/ 509895 h 1451272"/>
              <a:gd name="connsiteX30" fmla="*/ 31911 w 1442460"/>
              <a:gd name="connsiteY30" fmla="*/ 509895 h 1451272"/>
              <a:gd name="connsiteX31" fmla="*/ 137176 w 1442460"/>
              <a:gd name="connsiteY31" fmla="*/ 298528 h 1451272"/>
              <a:gd name="connsiteX32" fmla="*/ 1305284 w 1442460"/>
              <a:gd name="connsiteY32" fmla="*/ 298528 h 1451272"/>
              <a:gd name="connsiteX33" fmla="*/ 1322939 w 1442460"/>
              <a:gd name="connsiteY33" fmla="*/ 319926 h 1451272"/>
              <a:gd name="connsiteX34" fmla="*/ 1340867 w 1442460"/>
              <a:gd name="connsiteY34" fmla="*/ 352956 h 1451272"/>
              <a:gd name="connsiteX35" fmla="*/ 101593 w 1442460"/>
              <a:gd name="connsiteY35" fmla="*/ 352956 h 1451272"/>
              <a:gd name="connsiteX36" fmla="*/ 119521 w 1442460"/>
              <a:gd name="connsiteY36" fmla="*/ 319926 h 1451272"/>
              <a:gd name="connsiteX37" fmla="*/ 294114 w 1442460"/>
              <a:gd name="connsiteY37" fmla="*/ 141589 h 1451272"/>
              <a:gd name="connsiteX38" fmla="*/ 1148347 w 1442460"/>
              <a:gd name="connsiteY38" fmla="*/ 141589 h 1451272"/>
              <a:gd name="connsiteX39" fmla="*/ 1214314 w 1442460"/>
              <a:gd name="connsiteY39" fmla="*/ 196017 h 1451272"/>
              <a:gd name="connsiteX40" fmla="*/ 228147 w 1442460"/>
              <a:gd name="connsiteY40" fmla="*/ 196017 h 1451272"/>
              <a:gd name="connsiteX41" fmla="*/ 721230 w 1442460"/>
              <a:gd name="connsiteY41" fmla="*/ 0 h 1451272"/>
              <a:gd name="connsiteX42" fmla="*/ 867471 w 1442460"/>
              <a:gd name="connsiteY42" fmla="*/ 14742 h 1451272"/>
              <a:gd name="connsiteX43" fmla="*/ 945868 w 1442460"/>
              <a:gd name="connsiteY43" fmla="*/ 39078 h 1451272"/>
              <a:gd name="connsiteX44" fmla="*/ 496593 w 1442460"/>
              <a:gd name="connsiteY44" fmla="*/ 39078 h 1451272"/>
              <a:gd name="connsiteX45" fmla="*/ 574989 w 1442460"/>
              <a:gd name="connsiteY45" fmla="*/ 14742 h 1451272"/>
              <a:gd name="connsiteX46" fmla="*/ 721230 w 1442460"/>
              <a:gd name="connsiteY46" fmla="*/ 0 h 145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442460" h="1451272">
                <a:moveTo>
                  <a:pt x="447971" y="1397101"/>
                </a:moveTo>
                <a:lnTo>
                  <a:pt x="994490" y="1397101"/>
                </a:lnTo>
                <a:lnTo>
                  <a:pt x="867471" y="1436530"/>
                </a:lnTo>
                <a:cubicBezTo>
                  <a:pt x="820234" y="1446196"/>
                  <a:pt x="771325" y="1451272"/>
                  <a:pt x="721230" y="1451272"/>
                </a:cubicBezTo>
                <a:cubicBezTo>
                  <a:pt x="671136" y="1451272"/>
                  <a:pt x="622226" y="1446196"/>
                  <a:pt x="574989" y="1436530"/>
                </a:cubicBezTo>
                <a:close/>
                <a:moveTo>
                  <a:pt x="209854" y="1240162"/>
                </a:moveTo>
                <a:lnTo>
                  <a:pt x="1232607" y="1240162"/>
                </a:lnTo>
                <a:lnTo>
                  <a:pt x="1166640" y="1294590"/>
                </a:lnTo>
                <a:lnTo>
                  <a:pt x="275821" y="1294590"/>
                </a:lnTo>
                <a:close/>
                <a:moveTo>
                  <a:pt x="93401" y="1083223"/>
                </a:moveTo>
                <a:lnTo>
                  <a:pt x="1349059" y="1083223"/>
                </a:lnTo>
                <a:lnTo>
                  <a:pt x="1322939" y="1131346"/>
                </a:lnTo>
                <a:lnTo>
                  <a:pt x="1317737" y="1137651"/>
                </a:lnTo>
                <a:lnTo>
                  <a:pt x="124723" y="1137651"/>
                </a:lnTo>
                <a:lnTo>
                  <a:pt x="119521" y="1131346"/>
                </a:lnTo>
                <a:close/>
                <a:moveTo>
                  <a:pt x="27225" y="926284"/>
                </a:moveTo>
                <a:lnTo>
                  <a:pt x="1415235" y="926284"/>
                </a:lnTo>
                <a:lnTo>
                  <a:pt x="1398340" y="980712"/>
                </a:lnTo>
                <a:lnTo>
                  <a:pt x="44121" y="980712"/>
                </a:lnTo>
                <a:close/>
                <a:moveTo>
                  <a:pt x="0" y="769345"/>
                </a:moveTo>
                <a:lnTo>
                  <a:pt x="1442460" y="769345"/>
                </a:lnTo>
                <a:lnTo>
                  <a:pt x="1436973" y="823773"/>
                </a:lnTo>
                <a:lnTo>
                  <a:pt x="5487" y="823773"/>
                </a:lnTo>
                <a:close/>
                <a:moveTo>
                  <a:pt x="7009" y="612406"/>
                </a:moveTo>
                <a:lnTo>
                  <a:pt x="1435452" y="612406"/>
                </a:lnTo>
                <a:lnTo>
                  <a:pt x="1440939" y="666834"/>
                </a:lnTo>
                <a:lnTo>
                  <a:pt x="1522" y="666834"/>
                </a:lnTo>
                <a:close/>
                <a:moveTo>
                  <a:pt x="48806" y="455467"/>
                </a:moveTo>
                <a:lnTo>
                  <a:pt x="1393655" y="455467"/>
                </a:lnTo>
                <a:lnTo>
                  <a:pt x="1410550" y="509895"/>
                </a:lnTo>
                <a:lnTo>
                  <a:pt x="31911" y="509895"/>
                </a:lnTo>
                <a:close/>
                <a:moveTo>
                  <a:pt x="137176" y="298528"/>
                </a:moveTo>
                <a:lnTo>
                  <a:pt x="1305284" y="298528"/>
                </a:lnTo>
                <a:lnTo>
                  <a:pt x="1322939" y="319926"/>
                </a:lnTo>
                <a:lnTo>
                  <a:pt x="1340867" y="352956"/>
                </a:lnTo>
                <a:lnTo>
                  <a:pt x="101593" y="352956"/>
                </a:lnTo>
                <a:lnTo>
                  <a:pt x="119521" y="319926"/>
                </a:lnTo>
                <a:close/>
                <a:moveTo>
                  <a:pt x="294114" y="141589"/>
                </a:moveTo>
                <a:lnTo>
                  <a:pt x="1148347" y="141589"/>
                </a:lnTo>
                <a:lnTo>
                  <a:pt x="1214314" y="196017"/>
                </a:lnTo>
                <a:lnTo>
                  <a:pt x="228147" y="196017"/>
                </a:lnTo>
                <a:close/>
                <a:moveTo>
                  <a:pt x="721230" y="0"/>
                </a:moveTo>
                <a:cubicBezTo>
                  <a:pt x="771325" y="0"/>
                  <a:pt x="820234" y="5076"/>
                  <a:pt x="867471" y="14742"/>
                </a:cubicBezTo>
                <a:lnTo>
                  <a:pt x="945868" y="39078"/>
                </a:lnTo>
                <a:lnTo>
                  <a:pt x="496593" y="39078"/>
                </a:lnTo>
                <a:lnTo>
                  <a:pt x="574989" y="14742"/>
                </a:lnTo>
                <a:cubicBezTo>
                  <a:pt x="622226" y="5076"/>
                  <a:pt x="671136" y="0"/>
                  <a:pt x="721230" y="0"/>
                </a:cubicBezTo>
                <a:close/>
              </a:path>
            </a:pathLst>
          </a:custGeom>
          <a:solidFill>
            <a:srgbClr val="AC42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" name="任意多边形: 形状 49"/>
          <p:cNvSpPr/>
          <p:nvPr/>
        </p:nvSpPr>
        <p:spPr>
          <a:xfrm rot="2001767">
            <a:off x="8342563" y="399356"/>
            <a:ext cx="471236" cy="474114"/>
          </a:xfrm>
          <a:custGeom>
            <a:avLst/>
            <a:gdLst>
              <a:gd name="connsiteX0" fmla="*/ 447971 w 1442460"/>
              <a:gd name="connsiteY0" fmla="*/ 1397101 h 1451272"/>
              <a:gd name="connsiteX1" fmla="*/ 994490 w 1442460"/>
              <a:gd name="connsiteY1" fmla="*/ 1397101 h 1451272"/>
              <a:gd name="connsiteX2" fmla="*/ 867471 w 1442460"/>
              <a:gd name="connsiteY2" fmla="*/ 1436530 h 1451272"/>
              <a:gd name="connsiteX3" fmla="*/ 721230 w 1442460"/>
              <a:gd name="connsiteY3" fmla="*/ 1451272 h 1451272"/>
              <a:gd name="connsiteX4" fmla="*/ 574989 w 1442460"/>
              <a:gd name="connsiteY4" fmla="*/ 1436530 h 1451272"/>
              <a:gd name="connsiteX5" fmla="*/ 209854 w 1442460"/>
              <a:gd name="connsiteY5" fmla="*/ 1240162 h 1451272"/>
              <a:gd name="connsiteX6" fmla="*/ 1232607 w 1442460"/>
              <a:gd name="connsiteY6" fmla="*/ 1240162 h 1451272"/>
              <a:gd name="connsiteX7" fmla="*/ 1166640 w 1442460"/>
              <a:gd name="connsiteY7" fmla="*/ 1294590 h 1451272"/>
              <a:gd name="connsiteX8" fmla="*/ 275821 w 1442460"/>
              <a:gd name="connsiteY8" fmla="*/ 1294590 h 1451272"/>
              <a:gd name="connsiteX9" fmla="*/ 93401 w 1442460"/>
              <a:gd name="connsiteY9" fmla="*/ 1083223 h 1451272"/>
              <a:gd name="connsiteX10" fmla="*/ 1349059 w 1442460"/>
              <a:gd name="connsiteY10" fmla="*/ 1083223 h 1451272"/>
              <a:gd name="connsiteX11" fmla="*/ 1322939 w 1442460"/>
              <a:gd name="connsiteY11" fmla="*/ 1131346 h 1451272"/>
              <a:gd name="connsiteX12" fmla="*/ 1317737 w 1442460"/>
              <a:gd name="connsiteY12" fmla="*/ 1137651 h 1451272"/>
              <a:gd name="connsiteX13" fmla="*/ 124723 w 1442460"/>
              <a:gd name="connsiteY13" fmla="*/ 1137651 h 1451272"/>
              <a:gd name="connsiteX14" fmla="*/ 119521 w 1442460"/>
              <a:gd name="connsiteY14" fmla="*/ 1131346 h 1451272"/>
              <a:gd name="connsiteX15" fmla="*/ 27225 w 1442460"/>
              <a:gd name="connsiteY15" fmla="*/ 926284 h 1451272"/>
              <a:gd name="connsiteX16" fmla="*/ 1415235 w 1442460"/>
              <a:gd name="connsiteY16" fmla="*/ 926284 h 1451272"/>
              <a:gd name="connsiteX17" fmla="*/ 1398340 w 1442460"/>
              <a:gd name="connsiteY17" fmla="*/ 980712 h 1451272"/>
              <a:gd name="connsiteX18" fmla="*/ 44121 w 1442460"/>
              <a:gd name="connsiteY18" fmla="*/ 980712 h 1451272"/>
              <a:gd name="connsiteX19" fmla="*/ 0 w 1442460"/>
              <a:gd name="connsiteY19" fmla="*/ 769345 h 1451272"/>
              <a:gd name="connsiteX20" fmla="*/ 1442460 w 1442460"/>
              <a:gd name="connsiteY20" fmla="*/ 769345 h 1451272"/>
              <a:gd name="connsiteX21" fmla="*/ 1436973 w 1442460"/>
              <a:gd name="connsiteY21" fmla="*/ 823773 h 1451272"/>
              <a:gd name="connsiteX22" fmla="*/ 5487 w 1442460"/>
              <a:gd name="connsiteY22" fmla="*/ 823773 h 1451272"/>
              <a:gd name="connsiteX23" fmla="*/ 7009 w 1442460"/>
              <a:gd name="connsiteY23" fmla="*/ 612406 h 1451272"/>
              <a:gd name="connsiteX24" fmla="*/ 1435452 w 1442460"/>
              <a:gd name="connsiteY24" fmla="*/ 612406 h 1451272"/>
              <a:gd name="connsiteX25" fmla="*/ 1440939 w 1442460"/>
              <a:gd name="connsiteY25" fmla="*/ 666834 h 1451272"/>
              <a:gd name="connsiteX26" fmla="*/ 1522 w 1442460"/>
              <a:gd name="connsiteY26" fmla="*/ 666834 h 1451272"/>
              <a:gd name="connsiteX27" fmla="*/ 48806 w 1442460"/>
              <a:gd name="connsiteY27" fmla="*/ 455467 h 1451272"/>
              <a:gd name="connsiteX28" fmla="*/ 1393655 w 1442460"/>
              <a:gd name="connsiteY28" fmla="*/ 455467 h 1451272"/>
              <a:gd name="connsiteX29" fmla="*/ 1410550 w 1442460"/>
              <a:gd name="connsiteY29" fmla="*/ 509895 h 1451272"/>
              <a:gd name="connsiteX30" fmla="*/ 31911 w 1442460"/>
              <a:gd name="connsiteY30" fmla="*/ 509895 h 1451272"/>
              <a:gd name="connsiteX31" fmla="*/ 137176 w 1442460"/>
              <a:gd name="connsiteY31" fmla="*/ 298528 h 1451272"/>
              <a:gd name="connsiteX32" fmla="*/ 1305284 w 1442460"/>
              <a:gd name="connsiteY32" fmla="*/ 298528 h 1451272"/>
              <a:gd name="connsiteX33" fmla="*/ 1322939 w 1442460"/>
              <a:gd name="connsiteY33" fmla="*/ 319926 h 1451272"/>
              <a:gd name="connsiteX34" fmla="*/ 1340867 w 1442460"/>
              <a:gd name="connsiteY34" fmla="*/ 352956 h 1451272"/>
              <a:gd name="connsiteX35" fmla="*/ 101593 w 1442460"/>
              <a:gd name="connsiteY35" fmla="*/ 352956 h 1451272"/>
              <a:gd name="connsiteX36" fmla="*/ 119521 w 1442460"/>
              <a:gd name="connsiteY36" fmla="*/ 319926 h 1451272"/>
              <a:gd name="connsiteX37" fmla="*/ 294114 w 1442460"/>
              <a:gd name="connsiteY37" fmla="*/ 141589 h 1451272"/>
              <a:gd name="connsiteX38" fmla="*/ 1148347 w 1442460"/>
              <a:gd name="connsiteY38" fmla="*/ 141589 h 1451272"/>
              <a:gd name="connsiteX39" fmla="*/ 1214314 w 1442460"/>
              <a:gd name="connsiteY39" fmla="*/ 196017 h 1451272"/>
              <a:gd name="connsiteX40" fmla="*/ 228147 w 1442460"/>
              <a:gd name="connsiteY40" fmla="*/ 196017 h 1451272"/>
              <a:gd name="connsiteX41" fmla="*/ 721230 w 1442460"/>
              <a:gd name="connsiteY41" fmla="*/ 0 h 1451272"/>
              <a:gd name="connsiteX42" fmla="*/ 867471 w 1442460"/>
              <a:gd name="connsiteY42" fmla="*/ 14742 h 1451272"/>
              <a:gd name="connsiteX43" fmla="*/ 945868 w 1442460"/>
              <a:gd name="connsiteY43" fmla="*/ 39078 h 1451272"/>
              <a:gd name="connsiteX44" fmla="*/ 496593 w 1442460"/>
              <a:gd name="connsiteY44" fmla="*/ 39078 h 1451272"/>
              <a:gd name="connsiteX45" fmla="*/ 574989 w 1442460"/>
              <a:gd name="connsiteY45" fmla="*/ 14742 h 1451272"/>
              <a:gd name="connsiteX46" fmla="*/ 721230 w 1442460"/>
              <a:gd name="connsiteY46" fmla="*/ 0 h 145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442460" h="1451272">
                <a:moveTo>
                  <a:pt x="447971" y="1397101"/>
                </a:moveTo>
                <a:lnTo>
                  <a:pt x="994490" y="1397101"/>
                </a:lnTo>
                <a:lnTo>
                  <a:pt x="867471" y="1436530"/>
                </a:lnTo>
                <a:cubicBezTo>
                  <a:pt x="820234" y="1446196"/>
                  <a:pt x="771325" y="1451272"/>
                  <a:pt x="721230" y="1451272"/>
                </a:cubicBezTo>
                <a:cubicBezTo>
                  <a:pt x="671136" y="1451272"/>
                  <a:pt x="622226" y="1446196"/>
                  <a:pt x="574989" y="1436530"/>
                </a:cubicBezTo>
                <a:close/>
                <a:moveTo>
                  <a:pt x="209854" y="1240162"/>
                </a:moveTo>
                <a:lnTo>
                  <a:pt x="1232607" y="1240162"/>
                </a:lnTo>
                <a:lnTo>
                  <a:pt x="1166640" y="1294590"/>
                </a:lnTo>
                <a:lnTo>
                  <a:pt x="275821" y="1294590"/>
                </a:lnTo>
                <a:close/>
                <a:moveTo>
                  <a:pt x="93401" y="1083223"/>
                </a:moveTo>
                <a:lnTo>
                  <a:pt x="1349059" y="1083223"/>
                </a:lnTo>
                <a:lnTo>
                  <a:pt x="1322939" y="1131346"/>
                </a:lnTo>
                <a:lnTo>
                  <a:pt x="1317737" y="1137651"/>
                </a:lnTo>
                <a:lnTo>
                  <a:pt x="124723" y="1137651"/>
                </a:lnTo>
                <a:lnTo>
                  <a:pt x="119521" y="1131346"/>
                </a:lnTo>
                <a:close/>
                <a:moveTo>
                  <a:pt x="27225" y="926284"/>
                </a:moveTo>
                <a:lnTo>
                  <a:pt x="1415235" y="926284"/>
                </a:lnTo>
                <a:lnTo>
                  <a:pt x="1398340" y="980712"/>
                </a:lnTo>
                <a:lnTo>
                  <a:pt x="44121" y="980712"/>
                </a:lnTo>
                <a:close/>
                <a:moveTo>
                  <a:pt x="0" y="769345"/>
                </a:moveTo>
                <a:lnTo>
                  <a:pt x="1442460" y="769345"/>
                </a:lnTo>
                <a:lnTo>
                  <a:pt x="1436973" y="823773"/>
                </a:lnTo>
                <a:lnTo>
                  <a:pt x="5487" y="823773"/>
                </a:lnTo>
                <a:close/>
                <a:moveTo>
                  <a:pt x="7009" y="612406"/>
                </a:moveTo>
                <a:lnTo>
                  <a:pt x="1435452" y="612406"/>
                </a:lnTo>
                <a:lnTo>
                  <a:pt x="1440939" y="666834"/>
                </a:lnTo>
                <a:lnTo>
                  <a:pt x="1522" y="666834"/>
                </a:lnTo>
                <a:close/>
                <a:moveTo>
                  <a:pt x="48806" y="455467"/>
                </a:moveTo>
                <a:lnTo>
                  <a:pt x="1393655" y="455467"/>
                </a:lnTo>
                <a:lnTo>
                  <a:pt x="1410550" y="509895"/>
                </a:lnTo>
                <a:lnTo>
                  <a:pt x="31911" y="509895"/>
                </a:lnTo>
                <a:close/>
                <a:moveTo>
                  <a:pt x="137176" y="298528"/>
                </a:moveTo>
                <a:lnTo>
                  <a:pt x="1305284" y="298528"/>
                </a:lnTo>
                <a:lnTo>
                  <a:pt x="1322939" y="319926"/>
                </a:lnTo>
                <a:lnTo>
                  <a:pt x="1340867" y="352956"/>
                </a:lnTo>
                <a:lnTo>
                  <a:pt x="101593" y="352956"/>
                </a:lnTo>
                <a:lnTo>
                  <a:pt x="119521" y="319926"/>
                </a:lnTo>
                <a:close/>
                <a:moveTo>
                  <a:pt x="294114" y="141589"/>
                </a:moveTo>
                <a:lnTo>
                  <a:pt x="1148347" y="141589"/>
                </a:lnTo>
                <a:lnTo>
                  <a:pt x="1214314" y="196017"/>
                </a:lnTo>
                <a:lnTo>
                  <a:pt x="228147" y="196017"/>
                </a:lnTo>
                <a:close/>
                <a:moveTo>
                  <a:pt x="721230" y="0"/>
                </a:moveTo>
                <a:cubicBezTo>
                  <a:pt x="771325" y="0"/>
                  <a:pt x="820234" y="5076"/>
                  <a:pt x="867471" y="14742"/>
                </a:cubicBezTo>
                <a:lnTo>
                  <a:pt x="945868" y="39078"/>
                </a:lnTo>
                <a:lnTo>
                  <a:pt x="496593" y="39078"/>
                </a:lnTo>
                <a:lnTo>
                  <a:pt x="574989" y="14742"/>
                </a:lnTo>
                <a:cubicBezTo>
                  <a:pt x="622226" y="5076"/>
                  <a:pt x="671136" y="0"/>
                  <a:pt x="721230" y="0"/>
                </a:cubicBezTo>
                <a:close/>
              </a:path>
            </a:pathLst>
          </a:custGeom>
          <a:solidFill>
            <a:srgbClr val="AC42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2"/>
          <p:cNvSpPr/>
          <p:nvPr/>
        </p:nvSpPr>
        <p:spPr>
          <a:xfrm>
            <a:off x="-1422399" y="4104616"/>
            <a:ext cx="17613085" cy="1444704"/>
          </a:xfrm>
          <a:custGeom>
            <a:avLst/>
            <a:gdLst>
              <a:gd name="connsiteX0" fmla="*/ 0 w 15210971"/>
              <a:gd name="connsiteY0" fmla="*/ 72097 h 1444704"/>
              <a:gd name="connsiteX1" fmla="*/ 1748971 w 15210971"/>
              <a:gd name="connsiteY1" fmla="*/ 761526 h 1444704"/>
              <a:gd name="connsiteX2" fmla="*/ 3969657 w 15210971"/>
              <a:gd name="connsiteY2" fmla="*/ 188211 h 1444704"/>
              <a:gd name="connsiteX3" fmla="*/ 6328228 w 15210971"/>
              <a:gd name="connsiteY3" fmla="*/ 863126 h 1444704"/>
              <a:gd name="connsiteX4" fmla="*/ 9296400 w 15210971"/>
              <a:gd name="connsiteY4" fmla="*/ 6783 h 1444704"/>
              <a:gd name="connsiteX5" fmla="*/ 11560628 w 15210971"/>
              <a:gd name="connsiteY5" fmla="*/ 1429183 h 1444704"/>
              <a:gd name="connsiteX6" fmla="*/ 15210971 w 15210971"/>
              <a:gd name="connsiteY6" fmla="*/ 638154 h 144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10971" h="1444704">
                <a:moveTo>
                  <a:pt x="0" y="72097"/>
                </a:moveTo>
                <a:cubicBezTo>
                  <a:pt x="543681" y="407135"/>
                  <a:pt x="1087362" y="742174"/>
                  <a:pt x="1748971" y="761526"/>
                </a:cubicBezTo>
                <a:cubicBezTo>
                  <a:pt x="2410580" y="780878"/>
                  <a:pt x="3206448" y="171278"/>
                  <a:pt x="3969657" y="188211"/>
                </a:cubicBezTo>
                <a:cubicBezTo>
                  <a:pt x="4732866" y="205144"/>
                  <a:pt x="5440438" y="893364"/>
                  <a:pt x="6328228" y="863126"/>
                </a:cubicBezTo>
                <a:cubicBezTo>
                  <a:pt x="7216018" y="832888"/>
                  <a:pt x="8424333" y="-87560"/>
                  <a:pt x="9296400" y="6783"/>
                </a:cubicBezTo>
                <a:cubicBezTo>
                  <a:pt x="10168467" y="101126"/>
                  <a:pt x="10574866" y="1323955"/>
                  <a:pt x="11560628" y="1429183"/>
                </a:cubicBezTo>
                <a:cubicBezTo>
                  <a:pt x="12546390" y="1534411"/>
                  <a:pt x="13878680" y="1086282"/>
                  <a:pt x="15210971" y="638154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3"/>
          <p:cNvSpPr/>
          <p:nvPr/>
        </p:nvSpPr>
        <p:spPr>
          <a:xfrm>
            <a:off x="-3047999" y="4133645"/>
            <a:ext cx="17613085" cy="1444704"/>
          </a:xfrm>
          <a:custGeom>
            <a:avLst/>
            <a:gdLst>
              <a:gd name="connsiteX0" fmla="*/ 0 w 15210971"/>
              <a:gd name="connsiteY0" fmla="*/ 72097 h 1444704"/>
              <a:gd name="connsiteX1" fmla="*/ 1748971 w 15210971"/>
              <a:gd name="connsiteY1" fmla="*/ 761526 h 1444704"/>
              <a:gd name="connsiteX2" fmla="*/ 3969657 w 15210971"/>
              <a:gd name="connsiteY2" fmla="*/ 188211 h 1444704"/>
              <a:gd name="connsiteX3" fmla="*/ 6328228 w 15210971"/>
              <a:gd name="connsiteY3" fmla="*/ 863126 h 1444704"/>
              <a:gd name="connsiteX4" fmla="*/ 9296400 w 15210971"/>
              <a:gd name="connsiteY4" fmla="*/ 6783 h 1444704"/>
              <a:gd name="connsiteX5" fmla="*/ 11560628 w 15210971"/>
              <a:gd name="connsiteY5" fmla="*/ 1429183 h 1444704"/>
              <a:gd name="connsiteX6" fmla="*/ 15210971 w 15210971"/>
              <a:gd name="connsiteY6" fmla="*/ 638154 h 144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10971" h="1444704">
                <a:moveTo>
                  <a:pt x="0" y="72097"/>
                </a:moveTo>
                <a:cubicBezTo>
                  <a:pt x="543681" y="407135"/>
                  <a:pt x="1087362" y="742174"/>
                  <a:pt x="1748971" y="761526"/>
                </a:cubicBezTo>
                <a:cubicBezTo>
                  <a:pt x="2410580" y="780878"/>
                  <a:pt x="3206448" y="171278"/>
                  <a:pt x="3969657" y="188211"/>
                </a:cubicBezTo>
                <a:cubicBezTo>
                  <a:pt x="4732866" y="205144"/>
                  <a:pt x="5440438" y="893364"/>
                  <a:pt x="6328228" y="863126"/>
                </a:cubicBezTo>
                <a:cubicBezTo>
                  <a:pt x="7216018" y="832888"/>
                  <a:pt x="8424333" y="-87560"/>
                  <a:pt x="9296400" y="6783"/>
                </a:cubicBezTo>
                <a:cubicBezTo>
                  <a:pt x="10168467" y="101126"/>
                  <a:pt x="10574866" y="1323955"/>
                  <a:pt x="11560628" y="1429183"/>
                </a:cubicBezTo>
                <a:cubicBezTo>
                  <a:pt x="12546390" y="1534411"/>
                  <a:pt x="13878680" y="1086282"/>
                  <a:pt x="15210971" y="638154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-871877" y="2044360"/>
            <a:ext cx="2976448" cy="2976448"/>
          </a:xfrm>
          <a:prstGeom prst="ellipse">
            <a:avLst/>
          </a:prstGeom>
          <a:solidFill>
            <a:srgbClr val="AC42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10785251" y="4148461"/>
            <a:ext cx="2976448" cy="2976448"/>
          </a:xfrm>
          <a:prstGeom prst="ellipse">
            <a:avLst/>
          </a:prstGeom>
          <a:solidFill>
            <a:srgbClr val="AC42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" name="图片 101"/>
          <p:cNvPicPr/>
          <p:nvPr/>
        </p:nvPicPr>
        <p:blipFill>
          <a:blip r:embed="rId2"/>
          <a:stretch>
            <a:fillRect/>
          </a:stretch>
        </p:blipFill>
        <p:spPr>
          <a:xfrm>
            <a:off x="4685665" y="645478"/>
            <a:ext cx="2914650" cy="6762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71"/>
          <p:cNvGrpSpPr/>
          <p:nvPr/>
        </p:nvGrpSpPr>
        <p:grpSpPr>
          <a:xfrm>
            <a:off x="2821305" y="266700"/>
            <a:ext cx="9370695" cy="330200"/>
            <a:chOff x="5025390" y="266844"/>
            <a:chExt cx="6259830" cy="330008"/>
          </a:xfrm>
        </p:grpSpPr>
        <p:cxnSp>
          <p:nvCxnSpPr>
            <p:cNvPr id="73" name="直接连接符 72"/>
            <p:cNvCxnSpPr/>
            <p:nvPr/>
          </p:nvCxnSpPr>
          <p:spPr>
            <a:xfrm flipH="1">
              <a:off x="5025390" y="596852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25390" y="514350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025390" y="431848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025390" y="349346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025390" y="266844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组合 77"/>
          <p:cNvGrpSpPr/>
          <p:nvPr/>
        </p:nvGrpSpPr>
        <p:grpSpPr>
          <a:xfrm>
            <a:off x="0" y="266844"/>
            <a:ext cx="487680" cy="330008"/>
            <a:chOff x="5025390" y="266844"/>
            <a:chExt cx="6259830" cy="330008"/>
          </a:xfrm>
        </p:grpSpPr>
        <p:cxnSp>
          <p:nvCxnSpPr>
            <p:cNvPr id="79" name="直接连接符 78"/>
            <p:cNvCxnSpPr/>
            <p:nvPr/>
          </p:nvCxnSpPr>
          <p:spPr>
            <a:xfrm flipH="1">
              <a:off x="5025390" y="596852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025390" y="514350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025390" y="431848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025390" y="349346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025390" y="266844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矩形 83"/>
          <p:cNvSpPr/>
          <p:nvPr/>
        </p:nvSpPr>
        <p:spPr>
          <a:xfrm>
            <a:off x="639317" y="197980"/>
            <a:ext cx="1960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0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字魂59号-创粗黑" panose="00000500000000000000" charset="-122"/>
              </a:rPr>
              <a:t>大规模</a:t>
            </a:r>
            <a:r>
              <a:rPr lang="zh-CN" altLang="en-US" sz="20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字魂59号-创粗黑" panose="00000500000000000000" charset="-122"/>
              </a:rPr>
              <a:t>内存优化</a:t>
            </a:r>
            <a:endParaRPr lang="zh-CN" altLang="en-US" sz="2000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字魂59号-创粗黑" panose="00000500000000000000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587833" y="554554"/>
            <a:ext cx="1974215" cy="0"/>
          </a:xfrm>
          <a:prstGeom prst="line">
            <a:avLst/>
          </a:prstGeom>
          <a:ln w="6350">
            <a:solidFill>
              <a:srgbClr val="AC42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92100" y="908050"/>
            <a:ext cx="7169150" cy="13081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8935" y="2216150"/>
            <a:ext cx="8267065" cy="116490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latin typeface="Times New Roman" panose="02020603050405020304" charset="0"/>
                <a:cs typeface="Times New Roman" panose="02020603050405020304" charset="0"/>
              </a:rPr>
              <a:t>Training Parallelism</a:t>
            </a:r>
            <a:endParaRPr lang="zh-C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Data Parallelism</a:t>
            </a: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lang="zh-CN" altLang="en-US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lang="zh-CN" altLang="en-US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lang="zh-CN" altLang="en-US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lang="zh-CN" altLang="en-US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Model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 Parallelism</a:t>
            </a: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41960" y="3141980"/>
            <a:ext cx="7124700" cy="1085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226820" y="4742815"/>
            <a:ext cx="5433060" cy="18421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71"/>
          <p:cNvGrpSpPr/>
          <p:nvPr/>
        </p:nvGrpSpPr>
        <p:grpSpPr>
          <a:xfrm>
            <a:off x="2821305" y="266700"/>
            <a:ext cx="9370695" cy="330200"/>
            <a:chOff x="5025390" y="266844"/>
            <a:chExt cx="6259830" cy="330008"/>
          </a:xfrm>
        </p:grpSpPr>
        <p:cxnSp>
          <p:nvCxnSpPr>
            <p:cNvPr id="73" name="直接连接符 72"/>
            <p:cNvCxnSpPr/>
            <p:nvPr/>
          </p:nvCxnSpPr>
          <p:spPr>
            <a:xfrm flipH="1">
              <a:off x="5025390" y="596852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25390" y="514350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025390" y="431848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025390" y="349346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025390" y="266844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组合 77"/>
          <p:cNvGrpSpPr/>
          <p:nvPr/>
        </p:nvGrpSpPr>
        <p:grpSpPr>
          <a:xfrm>
            <a:off x="0" y="266844"/>
            <a:ext cx="487680" cy="330008"/>
            <a:chOff x="5025390" y="266844"/>
            <a:chExt cx="6259830" cy="330008"/>
          </a:xfrm>
        </p:grpSpPr>
        <p:cxnSp>
          <p:nvCxnSpPr>
            <p:cNvPr id="79" name="直接连接符 78"/>
            <p:cNvCxnSpPr/>
            <p:nvPr/>
          </p:nvCxnSpPr>
          <p:spPr>
            <a:xfrm flipH="1">
              <a:off x="5025390" y="596852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025390" y="514350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025390" y="431848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025390" y="349346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025390" y="266844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矩形 83"/>
          <p:cNvSpPr/>
          <p:nvPr/>
        </p:nvSpPr>
        <p:spPr>
          <a:xfrm>
            <a:off x="639317" y="197980"/>
            <a:ext cx="1960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0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字魂59号-创粗黑" panose="00000500000000000000" charset="-122"/>
              </a:rPr>
              <a:t>大规模</a:t>
            </a:r>
            <a:r>
              <a:rPr lang="zh-CN" altLang="en-US" sz="20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字魂59号-创粗黑" panose="00000500000000000000" charset="-122"/>
              </a:rPr>
              <a:t>内存优化</a:t>
            </a:r>
            <a:endParaRPr lang="zh-CN" altLang="en-US" sz="2000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字魂59号-创粗黑" panose="00000500000000000000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587833" y="554554"/>
            <a:ext cx="1974215" cy="0"/>
          </a:xfrm>
          <a:prstGeom prst="line">
            <a:avLst/>
          </a:prstGeom>
          <a:ln w="6350">
            <a:solidFill>
              <a:srgbClr val="AC42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88290" y="762000"/>
            <a:ext cx="8267065" cy="116490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latin typeface="Times New Roman" panose="02020603050405020304" charset="0"/>
                <a:cs typeface="Times New Roman" panose="02020603050405020304" charset="0"/>
              </a:rPr>
              <a:t>Training Parallelism</a:t>
            </a:r>
            <a:endParaRPr lang="zh-C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Pipeline Parallelism</a:t>
            </a: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49500" y="1607185"/>
            <a:ext cx="7493000" cy="2019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71"/>
          <p:cNvGrpSpPr/>
          <p:nvPr/>
        </p:nvGrpSpPr>
        <p:grpSpPr>
          <a:xfrm>
            <a:off x="2821305" y="266700"/>
            <a:ext cx="9370695" cy="330200"/>
            <a:chOff x="5025390" y="266844"/>
            <a:chExt cx="6259830" cy="330008"/>
          </a:xfrm>
        </p:grpSpPr>
        <p:cxnSp>
          <p:nvCxnSpPr>
            <p:cNvPr id="73" name="直接连接符 72"/>
            <p:cNvCxnSpPr/>
            <p:nvPr/>
          </p:nvCxnSpPr>
          <p:spPr>
            <a:xfrm flipH="1">
              <a:off x="5025390" y="596852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25390" y="514350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025390" y="431848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025390" y="349346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025390" y="266844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组合 77"/>
          <p:cNvGrpSpPr/>
          <p:nvPr/>
        </p:nvGrpSpPr>
        <p:grpSpPr>
          <a:xfrm>
            <a:off x="0" y="266844"/>
            <a:ext cx="487680" cy="330008"/>
            <a:chOff x="5025390" y="266844"/>
            <a:chExt cx="6259830" cy="330008"/>
          </a:xfrm>
        </p:grpSpPr>
        <p:cxnSp>
          <p:nvCxnSpPr>
            <p:cNvPr id="79" name="直接连接符 78"/>
            <p:cNvCxnSpPr/>
            <p:nvPr/>
          </p:nvCxnSpPr>
          <p:spPr>
            <a:xfrm flipH="1">
              <a:off x="5025390" y="596852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025390" y="514350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025390" y="431848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025390" y="349346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025390" y="266844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矩形 83"/>
          <p:cNvSpPr/>
          <p:nvPr/>
        </p:nvSpPr>
        <p:spPr>
          <a:xfrm>
            <a:off x="639317" y="197980"/>
            <a:ext cx="1960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0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字魂59号-创粗黑" panose="00000500000000000000" charset="-122"/>
              </a:rPr>
              <a:t>大规模</a:t>
            </a:r>
            <a:r>
              <a:rPr lang="zh-CN" altLang="en-US" sz="20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字魂59号-创粗黑" panose="00000500000000000000" charset="-122"/>
              </a:rPr>
              <a:t>内存优化</a:t>
            </a:r>
            <a:endParaRPr lang="zh-CN" altLang="en-US" sz="2000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字魂59号-创粗黑" panose="00000500000000000000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587833" y="554554"/>
            <a:ext cx="1974215" cy="0"/>
          </a:xfrm>
          <a:prstGeom prst="line">
            <a:avLst/>
          </a:prstGeom>
          <a:ln w="6350">
            <a:solidFill>
              <a:srgbClr val="AC42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37210" y="844550"/>
            <a:ext cx="8267065" cy="116490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latin typeface="Times New Roman" panose="02020603050405020304" charset="0"/>
                <a:cs typeface="Times New Roman" panose="02020603050405020304" charset="0"/>
              </a:rPr>
              <a:t>Training Parallelism</a:t>
            </a:r>
            <a:endParaRPr lang="zh-C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Pipe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D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ream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49695" y="1438910"/>
            <a:ext cx="3987165" cy="27400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693545"/>
            <a:ext cx="5160645" cy="24853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045" y="4373880"/>
            <a:ext cx="5997575" cy="2184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5" y="4735830"/>
            <a:ext cx="5441950" cy="1460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71"/>
          <p:cNvGrpSpPr/>
          <p:nvPr/>
        </p:nvGrpSpPr>
        <p:grpSpPr>
          <a:xfrm>
            <a:off x="2821305" y="266700"/>
            <a:ext cx="9370695" cy="330200"/>
            <a:chOff x="5025390" y="266844"/>
            <a:chExt cx="6259830" cy="330008"/>
          </a:xfrm>
        </p:grpSpPr>
        <p:cxnSp>
          <p:nvCxnSpPr>
            <p:cNvPr id="73" name="直接连接符 72"/>
            <p:cNvCxnSpPr/>
            <p:nvPr/>
          </p:nvCxnSpPr>
          <p:spPr>
            <a:xfrm flipH="1">
              <a:off x="5025390" y="596852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25390" y="514350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025390" y="431848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025390" y="349346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025390" y="266844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组合 77"/>
          <p:cNvGrpSpPr/>
          <p:nvPr/>
        </p:nvGrpSpPr>
        <p:grpSpPr>
          <a:xfrm>
            <a:off x="0" y="266844"/>
            <a:ext cx="487680" cy="330008"/>
            <a:chOff x="5025390" y="266844"/>
            <a:chExt cx="6259830" cy="330008"/>
          </a:xfrm>
        </p:grpSpPr>
        <p:cxnSp>
          <p:nvCxnSpPr>
            <p:cNvPr id="79" name="直接连接符 78"/>
            <p:cNvCxnSpPr/>
            <p:nvPr/>
          </p:nvCxnSpPr>
          <p:spPr>
            <a:xfrm flipH="1">
              <a:off x="5025390" y="596852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025390" y="514350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025390" y="431848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025390" y="349346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025390" y="266844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矩形 83"/>
          <p:cNvSpPr/>
          <p:nvPr/>
        </p:nvSpPr>
        <p:spPr>
          <a:xfrm>
            <a:off x="639317" y="197980"/>
            <a:ext cx="1960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0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字魂59号-创粗黑" panose="00000500000000000000" charset="-122"/>
              </a:rPr>
              <a:t>大规模</a:t>
            </a:r>
            <a:r>
              <a:rPr lang="zh-CN" altLang="en-US" sz="20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字魂59号-创粗黑" panose="00000500000000000000" charset="-122"/>
              </a:rPr>
              <a:t>内存优化</a:t>
            </a:r>
            <a:endParaRPr lang="zh-CN" altLang="en-US" sz="2000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字魂59号-创粗黑" panose="00000500000000000000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587833" y="554554"/>
            <a:ext cx="1974215" cy="0"/>
          </a:xfrm>
          <a:prstGeom prst="line">
            <a:avLst/>
          </a:prstGeom>
          <a:ln w="6350">
            <a:solidFill>
              <a:srgbClr val="AC42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37210" y="844550"/>
            <a:ext cx="8267065" cy="116490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latin typeface="Times New Roman" panose="02020603050405020304" charset="0"/>
                <a:cs typeface="Times New Roman" panose="02020603050405020304" charset="0"/>
              </a:rPr>
              <a:t>Tensor Parallelism</a:t>
            </a:r>
            <a:endParaRPr lang="zh-CN" alt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90420" y="2010410"/>
            <a:ext cx="7264400" cy="3321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71"/>
          <p:cNvGrpSpPr/>
          <p:nvPr/>
        </p:nvGrpSpPr>
        <p:grpSpPr>
          <a:xfrm>
            <a:off x="2821305" y="266700"/>
            <a:ext cx="9370695" cy="330200"/>
            <a:chOff x="5025390" y="266844"/>
            <a:chExt cx="6259830" cy="330008"/>
          </a:xfrm>
        </p:grpSpPr>
        <p:cxnSp>
          <p:nvCxnSpPr>
            <p:cNvPr id="73" name="直接连接符 72"/>
            <p:cNvCxnSpPr/>
            <p:nvPr/>
          </p:nvCxnSpPr>
          <p:spPr>
            <a:xfrm flipH="1">
              <a:off x="5025390" y="596852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25390" y="514350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025390" y="431848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025390" y="349346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025390" y="266844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组合 77"/>
          <p:cNvGrpSpPr/>
          <p:nvPr/>
        </p:nvGrpSpPr>
        <p:grpSpPr>
          <a:xfrm>
            <a:off x="0" y="266844"/>
            <a:ext cx="487680" cy="330008"/>
            <a:chOff x="5025390" y="266844"/>
            <a:chExt cx="6259830" cy="330008"/>
          </a:xfrm>
        </p:grpSpPr>
        <p:cxnSp>
          <p:nvCxnSpPr>
            <p:cNvPr id="79" name="直接连接符 78"/>
            <p:cNvCxnSpPr/>
            <p:nvPr/>
          </p:nvCxnSpPr>
          <p:spPr>
            <a:xfrm flipH="1">
              <a:off x="5025390" y="596852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025390" y="514350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025390" y="431848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025390" y="349346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025390" y="266844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矩形 83"/>
          <p:cNvSpPr/>
          <p:nvPr/>
        </p:nvSpPr>
        <p:spPr>
          <a:xfrm>
            <a:off x="639317" y="197980"/>
            <a:ext cx="1960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0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字魂59号-创粗黑" panose="00000500000000000000" charset="-122"/>
              </a:rPr>
              <a:t>大规模</a:t>
            </a:r>
            <a:r>
              <a:rPr lang="zh-CN" altLang="en-US" sz="20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字魂59号-创粗黑" panose="00000500000000000000" charset="-122"/>
              </a:rPr>
              <a:t>内存优化</a:t>
            </a:r>
            <a:endParaRPr lang="zh-CN" altLang="en-US" sz="2000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字魂59号-创粗黑" panose="00000500000000000000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587833" y="554554"/>
            <a:ext cx="1974215" cy="0"/>
          </a:xfrm>
          <a:prstGeom prst="line">
            <a:avLst/>
          </a:prstGeom>
          <a:ln w="6350">
            <a:solidFill>
              <a:srgbClr val="AC42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37210" y="844550"/>
            <a:ext cx="8267065" cy="116490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latin typeface="Times New Roman" panose="02020603050405020304" charset="0"/>
                <a:cs typeface="Times New Roman" panose="02020603050405020304" charset="0"/>
              </a:rPr>
              <a:t>Mixture-of-Experts （MoE）</a:t>
            </a:r>
            <a:endParaRPr lang="zh-C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2800">
                <a:latin typeface="Times New Roman" panose="02020603050405020304" charset="0"/>
                <a:cs typeface="Times New Roman" panose="02020603050405020304" charset="0"/>
              </a:rPr>
              <a:t>Actiavation Recomputation</a:t>
            </a:r>
            <a:endParaRPr lang="zh-C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458460" y="4036060"/>
            <a:ext cx="5695950" cy="25641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377815" y="859155"/>
            <a:ext cx="5537835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71"/>
          <p:cNvGrpSpPr/>
          <p:nvPr/>
        </p:nvGrpSpPr>
        <p:grpSpPr>
          <a:xfrm>
            <a:off x="2821305" y="266700"/>
            <a:ext cx="9370695" cy="330200"/>
            <a:chOff x="5025390" y="266844"/>
            <a:chExt cx="6259830" cy="330008"/>
          </a:xfrm>
        </p:grpSpPr>
        <p:cxnSp>
          <p:nvCxnSpPr>
            <p:cNvPr id="73" name="直接连接符 72"/>
            <p:cNvCxnSpPr/>
            <p:nvPr/>
          </p:nvCxnSpPr>
          <p:spPr>
            <a:xfrm flipH="1">
              <a:off x="5025390" y="596852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25390" y="514350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025390" y="431848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025390" y="349346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025390" y="266844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组合 77"/>
          <p:cNvGrpSpPr/>
          <p:nvPr/>
        </p:nvGrpSpPr>
        <p:grpSpPr>
          <a:xfrm>
            <a:off x="0" y="266844"/>
            <a:ext cx="487680" cy="330008"/>
            <a:chOff x="5025390" y="266844"/>
            <a:chExt cx="6259830" cy="330008"/>
          </a:xfrm>
        </p:grpSpPr>
        <p:cxnSp>
          <p:nvCxnSpPr>
            <p:cNvPr id="79" name="直接连接符 78"/>
            <p:cNvCxnSpPr/>
            <p:nvPr/>
          </p:nvCxnSpPr>
          <p:spPr>
            <a:xfrm flipH="1">
              <a:off x="5025390" y="596852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025390" y="514350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025390" y="431848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025390" y="349346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025390" y="266844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矩形 83"/>
          <p:cNvSpPr/>
          <p:nvPr/>
        </p:nvSpPr>
        <p:spPr>
          <a:xfrm>
            <a:off x="639317" y="197980"/>
            <a:ext cx="1960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0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字魂59号-创粗黑" panose="00000500000000000000" charset="-122"/>
              </a:rPr>
              <a:t>大规模</a:t>
            </a:r>
            <a:r>
              <a:rPr lang="zh-CN" altLang="en-US" sz="20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字魂59号-创粗黑" panose="00000500000000000000" charset="-122"/>
              </a:rPr>
              <a:t>内存优化</a:t>
            </a:r>
            <a:endParaRPr lang="zh-CN" altLang="en-US" sz="2000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字魂59号-创粗黑" panose="00000500000000000000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587833" y="554554"/>
            <a:ext cx="1974215" cy="0"/>
          </a:xfrm>
          <a:prstGeom prst="line">
            <a:avLst/>
          </a:prstGeom>
          <a:ln w="6350">
            <a:solidFill>
              <a:srgbClr val="AC42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64540" y="927100"/>
            <a:ext cx="8267065" cy="116490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latin typeface="Times New Roman" panose="02020603050405020304" charset="0"/>
                <a:cs typeface="Times New Roman" panose="02020603050405020304" charset="0"/>
              </a:rPr>
              <a:t>Mixed Precision Training</a:t>
            </a:r>
            <a:endParaRPr lang="zh-C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39445" y="1513205"/>
            <a:ext cx="5621655" cy="24974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71"/>
          <p:cNvGrpSpPr/>
          <p:nvPr/>
        </p:nvGrpSpPr>
        <p:grpSpPr>
          <a:xfrm>
            <a:off x="2821305" y="266700"/>
            <a:ext cx="9370695" cy="330200"/>
            <a:chOff x="5025390" y="266844"/>
            <a:chExt cx="6259830" cy="330008"/>
          </a:xfrm>
        </p:grpSpPr>
        <p:cxnSp>
          <p:nvCxnSpPr>
            <p:cNvPr id="73" name="直接连接符 72"/>
            <p:cNvCxnSpPr/>
            <p:nvPr/>
          </p:nvCxnSpPr>
          <p:spPr>
            <a:xfrm flipH="1">
              <a:off x="5025390" y="596852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25390" y="514350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025390" y="431848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025390" y="349346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025390" y="266844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组合 77"/>
          <p:cNvGrpSpPr/>
          <p:nvPr/>
        </p:nvGrpSpPr>
        <p:grpSpPr>
          <a:xfrm>
            <a:off x="0" y="266844"/>
            <a:ext cx="487680" cy="330008"/>
            <a:chOff x="5025390" y="266844"/>
            <a:chExt cx="6259830" cy="330008"/>
          </a:xfrm>
        </p:grpSpPr>
        <p:cxnSp>
          <p:nvCxnSpPr>
            <p:cNvPr id="79" name="直接连接符 78"/>
            <p:cNvCxnSpPr/>
            <p:nvPr/>
          </p:nvCxnSpPr>
          <p:spPr>
            <a:xfrm flipH="1">
              <a:off x="5025390" y="596852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025390" y="514350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025390" y="431848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025390" y="349346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025390" y="266844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矩形 83"/>
          <p:cNvSpPr/>
          <p:nvPr/>
        </p:nvSpPr>
        <p:spPr>
          <a:xfrm>
            <a:off x="639317" y="197980"/>
            <a:ext cx="1960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0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字魂59号-创粗黑" panose="00000500000000000000" charset="-122"/>
              </a:rPr>
              <a:t>大规模</a:t>
            </a:r>
            <a:r>
              <a:rPr lang="zh-CN" altLang="en-US" sz="20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字魂59号-创粗黑" panose="00000500000000000000" charset="-122"/>
              </a:rPr>
              <a:t>内存优化</a:t>
            </a:r>
            <a:endParaRPr lang="zh-CN" altLang="en-US" sz="2000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字魂59号-创粗黑" panose="00000500000000000000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587833" y="554554"/>
            <a:ext cx="1974215" cy="0"/>
          </a:xfrm>
          <a:prstGeom prst="line">
            <a:avLst/>
          </a:prstGeom>
          <a:ln w="6350">
            <a:solidFill>
              <a:srgbClr val="AC42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37210" y="844550"/>
            <a:ext cx="8267065" cy="116490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latin typeface="Times New Roman" panose="02020603050405020304" charset="0"/>
                <a:cs typeface="Times New Roman" panose="02020603050405020304" charset="0"/>
              </a:rPr>
              <a:t>CPU Offloading</a:t>
            </a:r>
            <a:endParaRPr lang="zh-C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2800">
                <a:latin typeface="Times New Roman" panose="02020603050405020304" charset="0"/>
                <a:cs typeface="Times New Roman" panose="02020603050405020304" charset="0"/>
              </a:rPr>
              <a:t>Compression</a:t>
            </a:r>
            <a:endParaRPr lang="zh-C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2800">
                <a:latin typeface="Times New Roman" panose="02020603050405020304" charset="0"/>
                <a:cs typeface="Times New Roman" panose="02020603050405020304" charset="0"/>
              </a:rPr>
              <a:t>Memory Efficient Optimizer</a:t>
            </a:r>
            <a:endParaRPr lang="zh-C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71"/>
          <p:cNvGrpSpPr/>
          <p:nvPr/>
        </p:nvGrpSpPr>
        <p:grpSpPr>
          <a:xfrm>
            <a:off x="2821305" y="266700"/>
            <a:ext cx="9370695" cy="330200"/>
            <a:chOff x="5025390" y="266844"/>
            <a:chExt cx="6259830" cy="330008"/>
          </a:xfrm>
        </p:grpSpPr>
        <p:cxnSp>
          <p:nvCxnSpPr>
            <p:cNvPr id="73" name="直接连接符 72"/>
            <p:cNvCxnSpPr/>
            <p:nvPr/>
          </p:nvCxnSpPr>
          <p:spPr>
            <a:xfrm flipH="1">
              <a:off x="5025390" y="596852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25390" y="514350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025390" y="431848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025390" y="349346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025390" y="266844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组合 77"/>
          <p:cNvGrpSpPr/>
          <p:nvPr/>
        </p:nvGrpSpPr>
        <p:grpSpPr>
          <a:xfrm>
            <a:off x="0" y="266844"/>
            <a:ext cx="487680" cy="330008"/>
            <a:chOff x="5025390" y="266844"/>
            <a:chExt cx="6259830" cy="330008"/>
          </a:xfrm>
        </p:grpSpPr>
        <p:cxnSp>
          <p:nvCxnSpPr>
            <p:cNvPr id="79" name="直接连接符 78"/>
            <p:cNvCxnSpPr/>
            <p:nvPr/>
          </p:nvCxnSpPr>
          <p:spPr>
            <a:xfrm flipH="1">
              <a:off x="5025390" y="596852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025390" y="514350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025390" y="431848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025390" y="349346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025390" y="266844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矩形 83"/>
          <p:cNvSpPr/>
          <p:nvPr/>
        </p:nvSpPr>
        <p:spPr>
          <a:xfrm>
            <a:off x="639317" y="197980"/>
            <a:ext cx="1960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0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字魂59号-创粗黑" panose="00000500000000000000" charset="-122"/>
              </a:rPr>
              <a:t>什么是大模型？</a:t>
            </a:r>
            <a:endParaRPr lang="zh-CN" altLang="en-US" sz="2000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字魂59号-创粗黑" panose="00000500000000000000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587833" y="554554"/>
            <a:ext cx="1974215" cy="0"/>
          </a:xfrm>
          <a:prstGeom prst="line">
            <a:avLst/>
          </a:prstGeom>
          <a:ln w="6350">
            <a:solidFill>
              <a:srgbClr val="AC42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349062" y="927112"/>
            <a:ext cx="5625465" cy="4812030"/>
            <a:chOff x="5889341" y="1424449"/>
            <a:chExt cx="5625465" cy="4812030"/>
          </a:xfrm>
        </p:grpSpPr>
        <p:sp>
          <p:nvSpPr>
            <p:cNvPr id="21" name="TextBox 18"/>
            <p:cNvSpPr txBox="1"/>
            <p:nvPr/>
          </p:nvSpPr>
          <p:spPr>
            <a:xfrm>
              <a:off x="5889341" y="1424449"/>
              <a:ext cx="4766310" cy="198691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noAutofit/>
            </a:bodyPr>
            <a:p>
              <a:pPr algn="l">
                <a:lnSpc>
                  <a:spcPct val="130000"/>
                </a:lnSpc>
              </a:pPr>
              <a:r>
                <a:rPr lang="en-U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charset="0"/>
                  <a:ea typeface="思源黑体 CN Medium" panose="020B0600000000000000" pitchFamily="34" charset="-122"/>
                  <a:cs typeface="Times New Roman" panose="02020603050405020304" charset="0"/>
                  <a:sym typeface="+mn-ea"/>
                </a:rPr>
                <a:t>F</a:t>
              </a:r>
              <a:r>
                <a:rPr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charset="0"/>
                  <a:ea typeface="思源黑体 CN Medium" panose="020B0600000000000000" pitchFamily="34" charset="-122"/>
                  <a:cs typeface="Times New Roman" panose="02020603050405020304" charset="0"/>
                  <a:sym typeface="+mn-ea"/>
                </a:rPr>
                <a:t>oundation </a:t>
              </a:r>
              <a:r>
                <a:rPr lang="en-U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charset="0"/>
                  <a:ea typeface="思源黑体 CN Medium" panose="020B0600000000000000" pitchFamily="34" charset="-122"/>
                  <a:cs typeface="Times New Roman" panose="02020603050405020304" charset="0"/>
                  <a:sym typeface="+mn-ea"/>
                </a:rPr>
                <a:t>M</a:t>
              </a:r>
              <a:r>
                <a:rPr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charset="0"/>
                  <a:ea typeface="思源黑体 CN Medium" panose="020B0600000000000000" pitchFamily="34" charset="-122"/>
                  <a:cs typeface="Times New Roman" panose="02020603050405020304" charset="0"/>
                  <a:sym typeface="+mn-ea"/>
                </a:rPr>
                <a:t>ode</a:t>
              </a:r>
              <a:r>
                <a:rPr lang="en-U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charset="0"/>
                  <a:ea typeface="思源黑体 CN Medium" panose="020B0600000000000000" pitchFamily="34" charset="-122"/>
                  <a:cs typeface="Times New Roman" panose="02020603050405020304" charset="0"/>
                  <a:sym typeface="+mn-ea"/>
                </a:rPr>
                <a:t>l</a:t>
              </a:r>
              <a:endParaRPr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思源黑体 CN Medium" panose="020B0600000000000000" pitchFamily="34" charset="-122"/>
                <a:cs typeface="Times New Roman" panose="02020603050405020304" charset="0"/>
                <a:sym typeface="+mn-ea"/>
              </a:endParaRPr>
            </a:p>
            <a:p>
              <a:pPr algn="l">
                <a:lnSpc>
                  <a:spcPct val="130000"/>
                </a:lnSpc>
              </a:pPr>
              <a:endParaRPr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思源黑体 CN Medium" panose="020B0600000000000000" pitchFamily="34" charset="-122"/>
                <a:cs typeface="Times New Roman" panose="02020603050405020304" charset="0"/>
                <a:sym typeface="+mn-ea"/>
              </a:endParaRPr>
            </a:p>
            <a:p>
              <a:pPr algn="l">
                <a:lnSpc>
                  <a:spcPct val="130000"/>
                </a:lnSpc>
              </a:pPr>
              <a:r>
                <a:rPr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charset="0"/>
                  <a:ea typeface="思源黑体 CN Medium" panose="020B0600000000000000" pitchFamily="34" charset="-122"/>
                  <a:cs typeface="Times New Roman" panose="02020603050405020304" charset="0"/>
                  <a:sym typeface="+mn-ea"/>
                </a:rPr>
                <a:t>特性：涌现、同质化</a:t>
              </a:r>
              <a:endParaRPr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思源黑体 CN Medium" panose="020B0600000000000000" pitchFamily="34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22" name="学论网-www.xuelun.me"/>
            <p:cNvSpPr txBox="1"/>
            <p:nvPr/>
          </p:nvSpPr>
          <p:spPr>
            <a:xfrm>
              <a:off x="6128101" y="4389899"/>
              <a:ext cx="5386705" cy="18465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p>
              <a:pPr>
                <a:lnSpc>
                  <a:spcPct val="150000"/>
                </a:lnSpc>
              </a:pPr>
              <a:endPara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endPara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endPara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endPara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endPara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193790" y="1159510"/>
            <a:ext cx="5384800" cy="4787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71"/>
          <p:cNvGrpSpPr/>
          <p:nvPr/>
        </p:nvGrpSpPr>
        <p:grpSpPr>
          <a:xfrm>
            <a:off x="2821305" y="266700"/>
            <a:ext cx="9370695" cy="330200"/>
            <a:chOff x="5025390" y="266844"/>
            <a:chExt cx="6259830" cy="330008"/>
          </a:xfrm>
        </p:grpSpPr>
        <p:cxnSp>
          <p:nvCxnSpPr>
            <p:cNvPr id="73" name="直接连接符 72"/>
            <p:cNvCxnSpPr/>
            <p:nvPr/>
          </p:nvCxnSpPr>
          <p:spPr>
            <a:xfrm flipH="1">
              <a:off x="5025390" y="596852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25390" y="514350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025390" y="431848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025390" y="349346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025390" y="266844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组合 77"/>
          <p:cNvGrpSpPr/>
          <p:nvPr/>
        </p:nvGrpSpPr>
        <p:grpSpPr>
          <a:xfrm>
            <a:off x="0" y="266844"/>
            <a:ext cx="487680" cy="330008"/>
            <a:chOff x="5025390" y="266844"/>
            <a:chExt cx="6259830" cy="330008"/>
          </a:xfrm>
        </p:grpSpPr>
        <p:cxnSp>
          <p:nvCxnSpPr>
            <p:cNvPr id="79" name="直接连接符 78"/>
            <p:cNvCxnSpPr/>
            <p:nvPr/>
          </p:nvCxnSpPr>
          <p:spPr>
            <a:xfrm flipH="1">
              <a:off x="5025390" y="596852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025390" y="514350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025390" y="431848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025390" y="349346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025390" y="266844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矩形 83"/>
          <p:cNvSpPr/>
          <p:nvPr/>
        </p:nvSpPr>
        <p:spPr>
          <a:xfrm>
            <a:off x="639317" y="197980"/>
            <a:ext cx="1960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0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字魂59号-创粗黑" panose="00000500000000000000" charset="-122"/>
              </a:rPr>
              <a:t>什么是大模型？</a:t>
            </a:r>
            <a:endParaRPr lang="zh-CN" altLang="en-US" sz="2000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字魂59号-创粗黑" panose="00000500000000000000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587833" y="554554"/>
            <a:ext cx="1974215" cy="0"/>
          </a:xfrm>
          <a:prstGeom prst="line">
            <a:avLst/>
          </a:prstGeom>
          <a:ln w="6350">
            <a:solidFill>
              <a:srgbClr val="AC42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学论网-www.xuelun.me"/>
          <p:cNvSpPr txBox="1"/>
          <p:nvPr/>
        </p:nvSpPr>
        <p:spPr>
          <a:xfrm>
            <a:off x="588010" y="3892550"/>
            <a:ext cx="5386705" cy="18465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p>
            <a:pPr>
              <a:lnSpc>
                <a:spcPct val="150000"/>
              </a:lnSpc>
            </a:pP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+mn-ea"/>
            </a:endParaRPr>
          </a:p>
        </p:txBody>
      </p:sp>
      <p:pic>
        <p:nvPicPr>
          <p:cNvPr id="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458" y="1382395"/>
            <a:ext cx="5269865" cy="4987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955" y="1885950"/>
            <a:ext cx="6187440" cy="3801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71"/>
          <p:cNvGrpSpPr/>
          <p:nvPr/>
        </p:nvGrpSpPr>
        <p:grpSpPr>
          <a:xfrm>
            <a:off x="2821305" y="266700"/>
            <a:ext cx="9370695" cy="330200"/>
            <a:chOff x="5025390" y="266844"/>
            <a:chExt cx="6259830" cy="330008"/>
          </a:xfrm>
        </p:grpSpPr>
        <p:cxnSp>
          <p:nvCxnSpPr>
            <p:cNvPr id="73" name="直接连接符 72"/>
            <p:cNvCxnSpPr/>
            <p:nvPr/>
          </p:nvCxnSpPr>
          <p:spPr>
            <a:xfrm flipH="1">
              <a:off x="5025390" y="596852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25390" y="514350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025390" y="431848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025390" y="349346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025390" y="266844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组合 77"/>
          <p:cNvGrpSpPr/>
          <p:nvPr/>
        </p:nvGrpSpPr>
        <p:grpSpPr>
          <a:xfrm>
            <a:off x="0" y="266844"/>
            <a:ext cx="487680" cy="330008"/>
            <a:chOff x="5025390" y="266844"/>
            <a:chExt cx="6259830" cy="330008"/>
          </a:xfrm>
        </p:grpSpPr>
        <p:cxnSp>
          <p:nvCxnSpPr>
            <p:cNvPr id="79" name="直接连接符 78"/>
            <p:cNvCxnSpPr/>
            <p:nvPr/>
          </p:nvCxnSpPr>
          <p:spPr>
            <a:xfrm flipH="1">
              <a:off x="5025390" y="596852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025390" y="514350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025390" y="431848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025390" y="349346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025390" y="266844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矩形 83"/>
          <p:cNvSpPr/>
          <p:nvPr/>
        </p:nvSpPr>
        <p:spPr>
          <a:xfrm>
            <a:off x="639317" y="197980"/>
            <a:ext cx="1960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0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字魂59号-创粗黑" panose="00000500000000000000" charset="-122"/>
              </a:rPr>
              <a:t>大模型</a:t>
            </a:r>
            <a:r>
              <a:rPr lang="zh-CN" altLang="en-US" sz="20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字魂59号-创粗黑" panose="00000500000000000000" charset="-122"/>
              </a:rPr>
              <a:t>具体作用</a:t>
            </a:r>
            <a:endParaRPr lang="zh-CN" altLang="en-US" sz="2000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字魂59号-创粗黑" panose="00000500000000000000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587833" y="554554"/>
            <a:ext cx="1974215" cy="0"/>
          </a:xfrm>
          <a:prstGeom prst="line">
            <a:avLst/>
          </a:prstGeom>
          <a:ln w="6350">
            <a:solidFill>
              <a:srgbClr val="AC42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学论网-www.xuelun.me"/>
          <p:cNvSpPr txBox="1"/>
          <p:nvPr/>
        </p:nvSpPr>
        <p:spPr>
          <a:xfrm>
            <a:off x="588010" y="3892550"/>
            <a:ext cx="5386705" cy="18465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p>
            <a:pPr>
              <a:lnSpc>
                <a:spcPct val="150000"/>
              </a:lnSpc>
            </a:pP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+mn-ea"/>
            </a:endParaRPr>
          </a:p>
        </p:txBody>
      </p:sp>
      <p:sp>
        <p:nvSpPr>
          <p:cNvPr id="21" name="TextBox 18"/>
          <p:cNvSpPr txBox="1"/>
          <p:nvPr>
            <p:custDataLst>
              <p:tags r:id="rId1"/>
            </p:custDataLst>
          </p:nvPr>
        </p:nvSpPr>
        <p:spPr>
          <a:xfrm>
            <a:off x="349250" y="927100"/>
            <a:ext cx="5542280" cy="1986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noAutofit/>
          </a:bodyPr>
          <a:p>
            <a:pPr algn="l">
              <a:lnSpc>
                <a:spcPct val="130000"/>
              </a:lnSpc>
            </a:pP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思源黑体 CN Medium" panose="020B0600000000000000" pitchFamily="34" charset="-122"/>
                <a:cs typeface="Times New Roman" panose="02020603050405020304" charset="0"/>
                <a:sym typeface="+mn-ea"/>
              </a:rPr>
              <a:t>模型碎片化，大规模提供预训练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思源黑体 CN Medium" panose="020B0600000000000000" pitchFamily="34" charset="-122"/>
                <a:cs typeface="Times New Roman" panose="02020603050405020304" charset="0"/>
                <a:sym typeface="+mn-ea"/>
              </a:rPr>
              <a:t>方案</a:t>
            </a:r>
            <a:endParaRPr lang="zh-CN" altLang="en-U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思源黑体 CN Medium" panose="020B0600000000000000" pitchFamily="34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" y="2238375"/>
            <a:ext cx="11714480" cy="39560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" y="2223770"/>
            <a:ext cx="11838940" cy="3970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71"/>
          <p:cNvGrpSpPr/>
          <p:nvPr/>
        </p:nvGrpSpPr>
        <p:grpSpPr>
          <a:xfrm>
            <a:off x="2821305" y="266700"/>
            <a:ext cx="9370695" cy="330200"/>
            <a:chOff x="5025390" y="266844"/>
            <a:chExt cx="6259830" cy="330008"/>
          </a:xfrm>
        </p:grpSpPr>
        <p:cxnSp>
          <p:nvCxnSpPr>
            <p:cNvPr id="73" name="直接连接符 72"/>
            <p:cNvCxnSpPr/>
            <p:nvPr/>
          </p:nvCxnSpPr>
          <p:spPr>
            <a:xfrm flipH="1">
              <a:off x="5025390" y="596852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25390" y="514350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025390" y="431848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025390" y="349346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025390" y="266844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组合 77"/>
          <p:cNvGrpSpPr/>
          <p:nvPr/>
        </p:nvGrpSpPr>
        <p:grpSpPr>
          <a:xfrm>
            <a:off x="0" y="266844"/>
            <a:ext cx="487680" cy="330008"/>
            <a:chOff x="5025390" y="266844"/>
            <a:chExt cx="6259830" cy="330008"/>
          </a:xfrm>
        </p:grpSpPr>
        <p:cxnSp>
          <p:nvCxnSpPr>
            <p:cNvPr id="79" name="直接连接符 78"/>
            <p:cNvCxnSpPr/>
            <p:nvPr/>
          </p:nvCxnSpPr>
          <p:spPr>
            <a:xfrm flipH="1">
              <a:off x="5025390" y="596852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025390" y="514350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025390" y="431848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025390" y="349346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025390" y="266844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矩形 83"/>
          <p:cNvSpPr/>
          <p:nvPr/>
        </p:nvSpPr>
        <p:spPr>
          <a:xfrm>
            <a:off x="639317" y="197980"/>
            <a:ext cx="1960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0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字魂59号-创粗黑" panose="00000500000000000000" charset="-122"/>
              </a:rPr>
              <a:t>大模型</a:t>
            </a:r>
            <a:r>
              <a:rPr lang="zh-CN" altLang="en-US" sz="20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字魂59号-创粗黑" panose="00000500000000000000" charset="-122"/>
              </a:rPr>
              <a:t>具体作用</a:t>
            </a:r>
            <a:endParaRPr lang="zh-CN" altLang="en-US" sz="2000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字魂59号-创粗黑" panose="00000500000000000000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587833" y="554554"/>
            <a:ext cx="1974215" cy="0"/>
          </a:xfrm>
          <a:prstGeom prst="line">
            <a:avLst/>
          </a:prstGeom>
          <a:ln w="6350">
            <a:solidFill>
              <a:srgbClr val="AC42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18"/>
          <p:cNvSpPr txBox="1"/>
          <p:nvPr>
            <p:custDataLst>
              <p:tags r:id="rId1"/>
            </p:custDataLst>
          </p:nvPr>
        </p:nvSpPr>
        <p:spPr>
          <a:xfrm>
            <a:off x="349250" y="927100"/>
            <a:ext cx="7035800" cy="1986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noAutofit/>
          </a:bodyPr>
          <a:p>
            <a:pPr algn="l">
              <a:lnSpc>
                <a:spcPct val="130000"/>
              </a:lnSpc>
            </a:pP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思源黑体 CN Medium" panose="020B0600000000000000" pitchFamily="34" charset="-122"/>
                <a:cs typeface="Times New Roman" panose="02020603050405020304" charset="0"/>
                <a:sym typeface="+mn-ea"/>
              </a:rPr>
              <a:t>大模型具备自监督学习功能，降低训练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思源黑体 CN Medium" panose="020B0600000000000000" pitchFamily="34" charset="-122"/>
                <a:cs typeface="Times New Roman" panose="02020603050405020304" charset="0"/>
                <a:sym typeface="+mn-ea"/>
              </a:rPr>
              <a:t>研发成本</a:t>
            </a:r>
            <a:endParaRPr lang="zh-CN" altLang="en-U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思源黑体 CN Medium" panose="020B0600000000000000" pitchFamily="34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93700" y="2599055"/>
            <a:ext cx="6946900" cy="24872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71"/>
          <p:cNvGrpSpPr/>
          <p:nvPr/>
        </p:nvGrpSpPr>
        <p:grpSpPr>
          <a:xfrm>
            <a:off x="2821305" y="266700"/>
            <a:ext cx="9370695" cy="330200"/>
            <a:chOff x="5025390" y="266844"/>
            <a:chExt cx="6259830" cy="330008"/>
          </a:xfrm>
        </p:grpSpPr>
        <p:cxnSp>
          <p:nvCxnSpPr>
            <p:cNvPr id="73" name="直接连接符 72"/>
            <p:cNvCxnSpPr/>
            <p:nvPr/>
          </p:nvCxnSpPr>
          <p:spPr>
            <a:xfrm flipH="1">
              <a:off x="5025390" y="596852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25390" y="514350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025390" y="431848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025390" y="349346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025390" y="266844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组合 77"/>
          <p:cNvGrpSpPr/>
          <p:nvPr/>
        </p:nvGrpSpPr>
        <p:grpSpPr>
          <a:xfrm>
            <a:off x="0" y="266844"/>
            <a:ext cx="487680" cy="330008"/>
            <a:chOff x="5025390" y="266844"/>
            <a:chExt cx="6259830" cy="330008"/>
          </a:xfrm>
        </p:grpSpPr>
        <p:cxnSp>
          <p:nvCxnSpPr>
            <p:cNvPr id="79" name="直接连接符 78"/>
            <p:cNvCxnSpPr/>
            <p:nvPr/>
          </p:nvCxnSpPr>
          <p:spPr>
            <a:xfrm flipH="1">
              <a:off x="5025390" y="596852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025390" y="514350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025390" y="431848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025390" y="349346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025390" y="266844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矩形 83"/>
          <p:cNvSpPr/>
          <p:nvPr/>
        </p:nvSpPr>
        <p:spPr>
          <a:xfrm>
            <a:off x="639317" y="197980"/>
            <a:ext cx="1960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0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字魂59号-创粗黑" panose="00000500000000000000" charset="-122"/>
              </a:rPr>
              <a:t>大模型</a:t>
            </a:r>
            <a:r>
              <a:rPr lang="zh-CN" altLang="en-US" sz="20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字魂59号-创粗黑" panose="00000500000000000000" charset="-122"/>
              </a:rPr>
              <a:t>具体作用</a:t>
            </a:r>
            <a:endParaRPr lang="zh-CN" altLang="en-US" sz="2000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字魂59号-创粗黑" panose="00000500000000000000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587833" y="554554"/>
            <a:ext cx="1974215" cy="0"/>
          </a:xfrm>
          <a:prstGeom prst="line">
            <a:avLst/>
          </a:prstGeom>
          <a:ln w="6350">
            <a:solidFill>
              <a:srgbClr val="AC42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18"/>
          <p:cNvSpPr txBox="1"/>
          <p:nvPr>
            <p:custDataLst>
              <p:tags r:id="rId1"/>
            </p:custDataLst>
          </p:nvPr>
        </p:nvSpPr>
        <p:spPr>
          <a:xfrm>
            <a:off x="349250" y="927100"/>
            <a:ext cx="7035800" cy="1986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noAutofit/>
          </a:bodyPr>
          <a:p>
            <a:pPr algn="l">
              <a:lnSpc>
                <a:spcPct val="130000"/>
              </a:lnSpc>
            </a:pP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思源黑体 CN Medium" panose="020B0600000000000000" pitchFamily="34" charset="-122"/>
                <a:cs typeface="Times New Roman" panose="02020603050405020304" charset="0"/>
                <a:sym typeface="+mn-ea"/>
              </a:rPr>
              <a:t>大模型有望进一步突破现有模型结构的精度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思源黑体 CN Medium" panose="020B0600000000000000" pitchFamily="34" charset="-122"/>
                <a:cs typeface="Times New Roman" panose="02020603050405020304" charset="0"/>
                <a:sym typeface="+mn-ea"/>
              </a:rPr>
              <a:t>局限</a:t>
            </a:r>
            <a:endParaRPr lang="zh-CN" altLang="en-U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思源黑体 CN Medium" panose="020B0600000000000000" pitchFamily="34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69620" y="2157095"/>
            <a:ext cx="10410825" cy="37191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71"/>
          <p:cNvGrpSpPr/>
          <p:nvPr/>
        </p:nvGrpSpPr>
        <p:grpSpPr>
          <a:xfrm>
            <a:off x="2821305" y="266700"/>
            <a:ext cx="9370695" cy="330200"/>
            <a:chOff x="5025390" y="266844"/>
            <a:chExt cx="6259830" cy="330008"/>
          </a:xfrm>
        </p:grpSpPr>
        <p:cxnSp>
          <p:nvCxnSpPr>
            <p:cNvPr id="73" name="直接连接符 72"/>
            <p:cNvCxnSpPr/>
            <p:nvPr/>
          </p:nvCxnSpPr>
          <p:spPr>
            <a:xfrm flipH="1">
              <a:off x="5025390" y="596852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25390" y="514350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025390" y="431848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025390" y="349346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025390" y="266844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组合 77"/>
          <p:cNvGrpSpPr/>
          <p:nvPr/>
        </p:nvGrpSpPr>
        <p:grpSpPr>
          <a:xfrm>
            <a:off x="0" y="266844"/>
            <a:ext cx="487680" cy="330008"/>
            <a:chOff x="5025390" y="266844"/>
            <a:chExt cx="6259830" cy="330008"/>
          </a:xfrm>
        </p:grpSpPr>
        <p:cxnSp>
          <p:nvCxnSpPr>
            <p:cNvPr id="79" name="直接连接符 78"/>
            <p:cNvCxnSpPr/>
            <p:nvPr/>
          </p:nvCxnSpPr>
          <p:spPr>
            <a:xfrm flipH="1">
              <a:off x="5025390" y="596852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025390" y="514350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025390" y="431848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025390" y="349346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025390" y="266844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矩形 83"/>
          <p:cNvSpPr/>
          <p:nvPr/>
        </p:nvSpPr>
        <p:spPr>
          <a:xfrm>
            <a:off x="639317" y="197980"/>
            <a:ext cx="1960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0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字魂59号-创粗黑" panose="00000500000000000000" charset="-122"/>
              </a:rPr>
              <a:t>大模型</a:t>
            </a:r>
            <a:r>
              <a:rPr lang="zh-CN" altLang="en-US" sz="20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字魂59号-创粗黑" panose="00000500000000000000" charset="-122"/>
              </a:rPr>
              <a:t>训练挑战</a:t>
            </a:r>
            <a:endParaRPr lang="zh-CN" altLang="en-US" sz="2000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字魂59号-创粗黑" panose="00000500000000000000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587833" y="554554"/>
            <a:ext cx="1974215" cy="0"/>
          </a:xfrm>
          <a:prstGeom prst="line">
            <a:avLst/>
          </a:prstGeom>
          <a:ln w="6350">
            <a:solidFill>
              <a:srgbClr val="AC42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18"/>
          <p:cNvSpPr txBox="1"/>
          <p:nvPr>
            <p:custDataLst>
              <p:tags r:id="rId1"/>
            </p:custDataLst>
          </p:nvPr>
        </p:nvSpPr>
        <p:spPr>
          <a:xfrm>
            <a:off x="349250" y="927100"/>
            <a:ext cx="6670040" cy="1986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noAutofit/>
          </a:bodyPr>
          <a:p>
            <a:pPr algn="l">
              <a:lnSpc>
                <a:spcPct val="130000"/>
              </a:lnSpc>
            </a:pP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思源黑体 CN Medium" panose="020B0600000000000000" pitchFamily="34" charset="-122"/>
                <a:cs typeface="Times New Roman" panose="02020603050405020304" charset="0"/>
                <a:sym typeface="+mn-ea"/>
              </a:rPr>
              <a:t>四大挑战：内存墙、性能墙、通讯墙、调优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思源黑体 CN Medium" panose="020B0600000000000000" pitchFamily="34" charset="-122"/>
                <a:cs typeface="Times New Roman" panose="02020603050405020304" charset="0"/>
                <a:sym typeface="+mn-ea"/>
              </a:rPr>
              <a:t>墙</a:t>
            </a:r>
            <a:endParaRPr lang="zh-CN" altLang="en-U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思源黑体 CN Medium" panose="020B0600000000000000" pitchFamily="34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49250" y="1612265"/>
            <a:ext cx="8708390" cy="13792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961005" y="3086735"/>
            <a:ext cx="5697855" cy="33737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71"/>
          <p:cNvGrpSpPr/>
          <p:nvPr/>
        </p:nvGrpSpPr>
        <p:grpSpPr>
          <a:xfrm>
            <a:off x="2821305" y="266700"/>
            <a:ext cx="9370695" cy="330200"/>
            <a:chOff x="5025390" y="266844"/>
            <a:chExt cx="6259830" cy="330008"/>
          </a:xfrm>
        </p:grpSpPr>
        <p:cxnSp>
          <p:nvCxnSpPr>
            <p:cNvPr id="73" name="直接连接符 72"/>
            <p:cNvCxnSpPr/>
            <p:nvPr/>
          </p:nvCxnSpPr>
          <p:spPr>
            <a:xfrm flipH="1">
              <a:off x="5025390" y="596852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25390" y="514350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025390" y="431848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025390" y="349346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025390" y="266844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组合 77"/>
          <p:cNvGrpSpPr/>
          <p:nvPr/>
        </p:nvGrpSpPr>
        <p:grpSpPr>
          <a:xfrm>
            <a:off x="0" y="266844"/>
            <a:ext cx="487680" cy="330008"/>
            <a:chOff x="5025390" y="266844"/>
            <a:chExt cx="6259830" cy="330008"/>
          </a:xfrm>
        </p:grpSpPr>
        <p:cxnSp>
          <p:nvCxnSpPr>
            <p:cNvPr id="79" name="直接连接符 78"/>
            <p:cNvCxnSpPr/>
            <p:nvPr/>
          </p:nvCxnSpPr>
          <p:spPr>
            <a:xfrm flipH="1">
              <a:off x="5025390" y="596852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025390" y="514350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025390" y="431848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025390" y="349346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025390" y="266844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矩形 83"/>
          <p:cNvSpPr/>
          <p:nvPr/>
        </p:nvSpPr>
        <p:spPr>
          <a:xfrm>
            <a:off x="1147317" y="197980"/>
            <a:ext cx="944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0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字魂59号-创粗黑" panose="00000500000000000000" charset="-122"/>
              </a:rPr>
              <a:t>内存墙</a:t>
            </a:r>
            <a:endParaRPr lang="zh-CN" altLang="en-US" sz="2000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字魂59号-创粗黑" panose="00000500000000000000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587833" y="554554"/>
            <a:ext cx="1974215" cy="0"/>
          </a:xfrm>
          <a:prstGeom prst="line">
            <a:avLst/>
          </a:prstGeom>
          <a:ln w="6350">
            <a:solidFill>
              <a:srgbClr val="AC42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71830" y="1082675"/>
            <a:ext cx="10848975" cy="5159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71"/>
          <p:cNvGrpSpPr/>
          <p:nvPr/>
        </p:nvGrpSpPr>
        <p:grpSpPr>
          <a:xfrm>
            <a:off x="2821305" y="266700"/>
            <a:ext cx="9370695" cy="330200"/>
            <a:chOff x="5025390" y="266844"/>
            <a:chExt cx="6259830" cy="330008"/>
          </a:xfrm>
        </p:grpSpPr>
        <p:cxnSp>
          <p:nvCxnSpPr>
            <p:cNvPr id="73" name="直接连接符 72"/>
            <p:cNvCxnSpPr/>
            <p:nvPr/>
          </p:nvCxnSpPr>
          <p:spPr>
            <a:xfrm flipH="1">
              <a:off x="5025390" y="596852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25390" y="514350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025390" y="431848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025390" y="349346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025390" y="266844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组合 77"/>
          <p:cNvGrpSpPr/>
          <p:nvPr/>
        </p:nvGrpSpPr>
        <p:grpSpPr>
          <a:xfrm>
            <a:off x="0" y="266844"/>
            <a:ext cx="487680" cy="330008"/>
            <a:chOff x="5025390" y="266844"/>
            <a:chExt cx="6259830" cy="330008"/>
          </a:xfrm>
        </p:grpSpPr>
        <p:cxnSp>
          <p:nvCxnSpPr>
            <p:cNvPr id="79" name="直接连接符 78"/>
            <p:cNvCxnSpPr/>
            <p:nvPr/>
          </p:nvCxnSpPr>
          <p:spPr>
            <a:xfrm flipH="1">
              <a:off x="5025390" y="596852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025390" y="514350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025390" y="431848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025390" y="349346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025390" y="266844"/>
              <a:ext cx="62598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矩形 83"/>
          <p:cNvSpPr/>
          <p:nvPr/>
        </p:nvSpPr>
        <p:spPr>
          <a:xfrm>
            <a:off x="1147317" y="197980"/>
            <a:ext cx="944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0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字魂59号-创粗黑" panose="00000500000000000000" charset="-122"/>
              </a:rPr>
              <a:t>内存墙</a:t>
            </a:r>
            <a:endParaRPr lang="zh-CN" altLang="en-US" sz="2000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字魂59号-创粗黑" panose="00000500000000000000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587833" y="554554"/>
            <a:ext cx="1974215" cy="0"/>
          </a:xfrm>
          <a:prstGeom prst="line">
            <a:avLst/>
          </a:prstGeom>
          <a:ln w="6350">
            <a:solidFill>
              <a:srgbClr val="AC42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515" y="2289175"/>
            <a:ext cx="5577205" cy="35255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300" y="2004060"/>
            <a:ext cx="6235700" cy="3891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1888,&quot;width&quot;:10296.696062992125}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  <p:tag name="KSO_WM_UNIT_PLACING_PICTURE_USER_VIEWPORT" val="{&quot;height&quot;:7540,&quot;width&quot;:8480}"/>
</p:tagLst>
</file>

<file path=ppt/tags/tag20.xml><?xml version="1.0" encoding="utf-8"?>
<p:tagLst xmlns:p="http://schemas.openxmlformats.org/presentationml/2006/main">
  <p:tag name="KSO_WPP_MARK_KEY" val="751fb3f9-287e-40e5-9954-5e694c0a73b7"/>
  <p:tag name="COMMONDATA" val="eyJoZGlkIjoiZDhiZDg5YzVmNjQxZWU1ODUxNjE1OTNhNzcwOTVhNWU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474</Words>
  <Application>WPS 演示</Application>
  <PresentationFormat>宽屏</PresentationFormat>
  <Paragraphs>99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2" baseType="lpstr">
      <vt:lpstr>Arial</vt:lpstr>
      <vt:lpstr>宋体</vt:lpstr>
      <vt:lpstr>Wingdings</vt:lpstr>
      <vt:lpstr>思源黑体 CN Medium</vt:lpstr>
      <vt:lpstr>黑体</vt:lpstr>
      <vt:lpstr>思源黑体 CN Normal</vt:lpstr>
      <vt:lpstr>字魂59号-创粗黑</vt:lpstr>
      <vt:lpstr>字魂105号-简雅黑</vt:lpstr>
      <vt:lpstr>微软雅黑</vt:lpstr>
      <vt:lpstr>造字工房悦黑体验版常规体</vt:lpstr>
      <vt:lpstr>等线</vt:lpstr>
      <vt:lpstr>Arial Unicode MS</vt:lpstr>
      <vt:lpstr>等线 Light</vt:lpstr>
      <vt:lpstr>Calibri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康宇晗</cp:lastModifiedBy>
  <cp:revision>46</cp:revision>
  <dcterms:created xsi:type="dcterms:W3CDTF">2021-01-31T06:17:00Z</dcterms:created>
  <dcterms:modified xsi:type="dcterms:W3CDTF">2022-12-29T11:57:07Z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997C0BDF62D24172BBF0FFEBA5C30C7A</vt:lpwstr>
  </property>
  <property fmtid="{D5CDD505-2E9C-101B-9397-08002B2CF9AE}" pid="3" name="KSOProductBuildVer">
    <vt:lpwstr>2052-11.1.0.12980</vt:lpwstr>
  </property>
</Properties>
</file>